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57" r:id="rId6"/>
    <p:sldId id="263" r:id="rId7"/>
    <p:sldId id="261" r:id="rId8"/>
    <p:sldId id="264" r:id="rId9"/>
    <p:sldId id="272" r:id="rId10"/>
    <p:sldId id="273" r:id="rId11"/>
    <p:sldId id="262" r:id="rId12"/>
    <p:sldId id="269" r:id="rId13"/>
    <p:sldId id="271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-52"/>
      <p:regular r:id="rId20"/>
      <p:bold r:id="rId21"/>
    </p:embeddedFont>
    <p:embeddedFont>
      <p:font typeface="Montserrat Bold" panose="00000800000000000000" pitchFamily="2" charset="-52"/>
      <p:bold r:id="rId22"/>
    </p:embeddedFont>
    <p:embeddedFont>
      <p:font typeface="Montserrat ExtraBold" panose="00000900000000000000" pitchFamily="2" charset="-52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7FF"/>
    <a:srgbClr val="1D8BFE"/>
    <a:srgbClr val="F0F2F6"/>
    <a:srgbClr val="494949"/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66" d="100"/>
          <a:sy n="66" d="100"/>
        </p:scale>
        <p:origin x="350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BAD-2752-412C-9836-16A18B58F4C0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B541-369A-4E4E-A3AC-7424BEB1B2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31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EF786-131D-4C2D-BFA4-72EC66AA9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0C0AD1-C023-4D12-B33E-F671BC632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6271AB-12F4-4CC9-8204-EFCFC935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B5FB77-A4B1-4C69-A800-2D4657416800}" type="datetime1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BAFD02-F722-48F0-B6FC-3921977A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19E741-D6DA-49CF-81DF-A53E0E43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444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7747E-09B2-48AE-971A-355D0D1D3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CDEC67-3E6B-49FF-9CE0-93C46D058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C45163-8611-4EEC-AA56-B7D57D8D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1A2565-5A54-4E4C-B783-D0A465D135B5}" type="datetime1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377882-BAB0-4960-902E-F3886393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28E924-86D7-4A57-BBC9-3C73745D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97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087E376-C3B9-473E-8704-759B183CF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BAA770-72D3-4309-805B-08299CD07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6CC86F-D5AA-42C5-AA4A-8B6AA93A98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A281B1-BA69-43AC-ABAC-843EA2CB0F08}" type="datetime1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7C10F5-54C8-482D-BC45-FE986E5D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3A87F-5E26-4A82-85BC-E5D18440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61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7E29D-16C5-4F5D-9D53-524AF798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F7F2D-D918-486B-A6B3-FE08CA005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BAA4BF-5066-4C05-B3D6-0E0E50FA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ODIN </a:t>
            </a:r>
            <a:r>
              <a:rPr lang="ru-RU" dirty="0"/>
              <a:t>Университеты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0B6F6E-BC75-4ABA-900F-9D7CAAE6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: один скругленный угол 6">
            <a:extLst>
              <a:ext uri="{FF2B5EF4-FFF2-40B4-BE49-F238E27FC236}">
                <a16:creationId xmlns:a16="http://schemas.microsoft.com/office/drawing/2014/main" id="{485254AD-6E5F-4FC4-9277-40CBC8D02768}"/>
              </a:ext>
            </a:extLst>
          </p:cNvPr>
          <p:cNvSpPr/>
          <p:nvPr userDrawn="1"/>
        </p:nvSpPr>
        <p:spPr>
          <a:xfrm rot="10800000">
            <a:off x="6456000" y="-591"/>
            <a:ext cx="5736000" cy="543875"/>
          </a:xfrm>
          <a:prstGeom prst="round1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28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4AB42-8C86-4D2C-966A-4B50F68A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5E31F9-A66F-4F7E-8EB9-5A2BEB0AA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03A4A-33B8-4554-BBFB-CE82B6CD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D4AA6E-5CA4-4DED-B77B-3E9B748C4762}" type="datetime1">
              <a:rPr lang="ru-RU" smtClean="0"/>
              <a:t>21.04.2024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C71A8C-09B9-4E8D-BF9C-A330F451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7BB0C5-4CEC-4991-9A1B-6E2FDB9A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278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45FBD9-6FC6-476D-9901-90B183E2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A9F66C-86EA-4357-AAF3-EBEE50AEB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7C2DBA-9819-4AAB-9197-22DC24CA8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F52C84-84DF-4AD9-86D5-B31A71D384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C27B3D-6AE7-4054-90D8-D02315FF7064}" type="datetime1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1F962F-EEAC-481D-91EC-0D8F412A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D540BA-53F0-4172-B861-BFFE299E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41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AFEDD-422D-4F21-A95E-A717F749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926D1C-2622-4C63-8CCB-D19C33653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C6A6C5-C2FD-4A41-A795-454DC88E5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25FF305-F07F-4F7C-AA15-6EFBBDDAA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564A64A-EDD6-4A77-8855-8AFAE5F89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9682A4-0FE6-4C92-8F4E-AE6332D6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2E60C-80DA-4292-930E-42350B99F1A2}" type="datetime1">
              <a:rPr lang="ru-RU" smtClean="0"/>
              <a:t>21.04.2024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F6668D8-1CA5-4BA2-AF96-6BFF3B70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63841C2-D626-4B7C-9D73-00871851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30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4D02E-27D6-4F68-87C9-CE7DB6BD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83D5AE-50D4-4D44-8884-81AA06F0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FE486-A810-4F8F-BE2B-D5402AA07D98}" type="datetime1">
              <a:rPr lang="ru-RU" smtClean="0"/>
              <a:t>21.04.2024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DED8E8-B9F9-4DEB-8D11-6E30EEA7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F08E3B-7FEB-4935-99CE-A39B2E8D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52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B71747-6BA6-4A74-9EE7-3E8590FEB8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F9FBA4-B9B9-420E-B633-63591B24E186}" type="datetime1">
              <a:rPr lang="ru-RU" smtClean="0"/>
              <a:t>21.04.2024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C945DE0-E2B5-496D-BEFE-A0D82A42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59FA6A-C560-4936-A9A6-18E35FC5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76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D5DE9-ACB6-429F-9823-C1F346F7A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0BE1F3-32A8-4A22-8B3E-0478B7BAE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81545A-6424-42ED-B447-04B4E3FB3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3C4682-E11D-4368-A4EA-903D8FA5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8DEA9B-4FF7-48B6-82BB-2619C7F169E0}" type="datetime1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83C3AE-C4FD-46F6-9214-DA9D1FAF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0A7C38-17CC-44F0-A7BA-C33039F3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33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5C43F-FFC5-491C-84DE-80BA95B9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1D0BAB-D438-468C-B4AC-DBCF23343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5104E-0F82-420C-8098-D5A049CF0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7A5F8A-C95B-4037-BDCE-1B019210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9044A5-E7ED-4EC9-87E7-CBFFD16FDFCC}" type="datetime1">
              <a:rPr lang="ru-RU" smtClean="0"/>
              <a:t>21.04.2024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30ED6E-2297-450A-9E35-A46415D5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ODIN </a:t>
            </a:r>
            <a:r>
              <a:rPr lang="ru-RU"/>
              <a:t>Университеты России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CCBD15-BC4E-4C4E-911D-FA1232E6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00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E5223D-D2BC-4AAB-9CB9-799DFC2D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1858"/>
            <a:ext cx="10515600" cy="5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7A594E-ECFA-4298-B007-FA4AB98CC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4256D4-AAF0-4A95-9DC5-DB1882D43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r>
              <a:rPr lang="en-US" dirty="0">
                <a:latin typeface="+mj-lt"/>
              </a:rPr>
              <a:t>ODIN</a:t>
            </a:r>
            <a:r>
              <a:rPr lang="en-U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760358-4BF7-4F46-97FC-BC461239F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6000" y="6356350"/>
            <a:ext cx="577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8A8A8A"/>
                </a:solidFill>
                <a:latin typeface="+mj-lt"/>
              </a:defRPr>
            </a:lvl1pPr>
          </a:lstStyle>
          <a:p>
            <a:fld id="{B73CC53B-415E-4A68-8ADC-5BDC7DFA98A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754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ontserrat ExtraBold" panose="00000900000000000000" pitchFamily="2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-5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5.mp4"/><Relationship Id="rId7" Type="http://schemas.openxmlformats.org/officeDocument/2006/relationships/image" Target="../media/image2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B4AB260-5597-4AA0-BB6E-5AB574ADB987}"/>
              </a:ext>
            </a:extLst>
          </p:cNvPr>
          <p:cNvSpPr/>
          <p:nvPr/>
        </p:nvSpPr>
        <p:spPr>
          <a:xfrm>
            <a:off x="8256000" y="353169"/>
            <a:ext cx="3240000" cy="533038"/>
          </a:xfrm>
          <a:prstGeom prst="roundRect">
            <a:avLst>
              <a:gd name="adj" fmla="val 50000"/>
            </a:avLst>
          </a:prstGeom>
          <a:solidFill>
            <a:srgbClr val="556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19D13-ABA6-4368-AABB-B6F03413E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01400"/>
            <a:ext cx="9144000" cy="3467600"/>
          </a:xfrm>
        </p:spPr>
        <p:txBody>
          <a:bodyPr>
            <a:noAutofit/>
          </a:bodyPr>
          <a:lstStyle/>
          <a:p>
            <a:pPr algn="l"/>
            <a:r>
              <a:rPr lang="en-US" sz="11500" dirty="0">
                <a:solidFill>
                  <a:schemeClr val="tx2"/>
                </a:solidFill>
                <a:latin typeface="+mj-lt"/>
              </a:rPr>
              <a:t>ODIN</a:t>
            </a:r>
            <a:r>
              <a:rPr lang="en-US" sz="11500" dirty="0">
                <a:solidFill>
                  <a:schemeClr val="bg1"/>
                </a:solidFill>
                <a:latin typeface="+mj-lt"/>
              </a:rPr>
              <a:t>&amp;</a:t>
            </a:r>
            <a:br>
              <a:rPr lang="en-US" sz="11500" dirty="0">
                <a:solidFill>
                  <a:schemeClr val="bg1"/>
                </a:solidFill>
                <a:latin typeface="+mj-lt"/>
              </a:rPr>
            </a:br>
            <a:r>
              <a:rPr lang="en-US" sz="11500" dirty="0">
                <a:solidFill>
                  <a:schemeClr val="bg1"/>
                </a:solidFill>
                <a:latin typeface="+mj-lt"/>
              </a:rPr>
              <a:t>MGIMO</a:t>
            </a:r>
            <a:endParaRPr lang="ru-RU" sz="1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14D50E-169F-43AA-895E-29CF5E33C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29000"/>
            <a:ext cx="9144000" cy="546962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</a:rPr>
              <a:t>Кейс «Университеты России» </a:t>
            </a:r>
            <a:r>
              <a:rPr lang="ru-RU" b="0" i="0" dirty="0">
                <a:solidFill>
                  <a:schemeClr val="bg1"/>
                </a:solidFill>
                <a:effectLst/>
              </a:rPr>
              <a:t>•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0" i="0" dirty="0">
                <a:solidFill>
                  <a:schemeClr val="bg1"/>
                </a:solidFill>
                <a:effectLst/>
              </a:rPr>
              <a:t>ФСП «Код образования»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248A2-9DAC-4EDB-9121-28380E8D09CE}"/>
              </a:ext>
            </a:extLst>
          </p:cNvPr>
          <p:cNvSpPr txBox="1"/>
          <p:nvPr/>
        </p:nvSpPr>
        <p:spPr>
          <a:xfrm>
            <a:off x="8526000" y="435022"/>
            <a:ext cx="27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Московская область</a:t>
            </a:r>
          </a:p>
        </p:txBody>
      </p:sp>
    </p:spTree>
    <p:extLst>
      <p:ext uri="{BB962C8B-B14F-4D97-AF65-F5344CB8AC3E}">
        <p14:creationId xmlns:p14="http://schemas.microsoft.com/office/powerpoint/2010/main" val="93775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44E538-D00C-4F10-A5A9-F35734BB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latin typeface="+mj-lt"/>
              </a:rPr>
              <a:t>ODIN</a:t>
            </a:r>
            <a:r>
              <a:rPr lang="es-E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5EE5C0-B25D-4F4B-96C0-BA6554F7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10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CD84F0D-333C-4385-B59E-23F2EF7559C4}"/>
              </a:ext>
            </a:extLst>
          </p:cNvPr>
          <p:cNvSpPr txBox="1">
            <a:spLocks/>
          </p:cNvSpPr>
          <p:nvPr/>
        </p:nvSpPr>
        <p:spPr>
          <a:xfrm>
            <a:off x="838200" y="429980"/>
            <a:ext cx="10515600" cy="5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Страница ВУЗа</a:t>
            </a:r>
          </a:p>
        </p:txBody>
      </p:sp>
      <p:pic>
        <p:nvPicPr>
          <p:cNvPr id="3" name="вуз">
            <a:hlinkClick r:id="" action="ppaction://media"/>
            <a:extLst>
              <a:ext uri="{FF2B5EF4-FFF2-40B4-BE49-F238E27FC236}">
                <a16:creationId xmlns:a16="http://schemas.microsoft.com/office/drawing/2014/main" id="{B9F79EB7-DE4F-449B-BEC5-E7913ACF54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6000" y="1145102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44E538-D00C-4F10-A5A9-F35734BB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latin typeface="+mj-lt"/>
              </a:rPr>
              <a:t>ODIN</a:t>
            </a:r>
            <a:r>
              <a:rPr lang="es-E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5EE5C0-B25D-4F4B-96C0-BA6554F7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11</a:t>
            </a:fld>
            <a:endParaRPr lang="ru-RU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8BE5DA2-7AC4-4A36-9954-843A1AB41020}"/>
              </a:ext>
            </a:extLst>
          </p:cNvPr>
          <p:cNvSpPr txBox="1">
            <a:spLocks/>
          </p:cNvSpPr>
          <p:nvPr/>
        </p:nvSpPr>
        <p:spPr>
          <a:xfrm>
            <a:off x="838200" y="429980"/>
            <a:ext cx="10515600" cy="5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Живое общение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05912F-C770-4E28-B277-02BE18F86A22}"/>
              </a:ext>
            </a:extLst>
          </p:cNvPr>
          <p:cNvSpPr txBox="1"/>
          <p:nvPr/>
        </p:nvSpPr>
        <p:spPr>
          <a:xfrm>
            <a:off x="1203263" y="5889683"/>
            <a:ext cx="131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Абитуриент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B9FCB-269A-4C16-AA2E-336549B143D6}"/>
              </a:ext>
            </a:extLst>
          </p:cNvPr>
          <p:cNvSpPr txBox="1"/>
          <p:nvPr/>
        </p:nvSpPr>
        <p:spPr>
          <a:xfrm>
            <a:off x="4443264" y="5889683"/>
            <a:ext cx="131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Студент</a:t>
            </a:r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D891F124-03D7-435F-BCD3-F3AA2191E7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86060" y="1269000"/>
            <a:ext cx="2028406" cy="4507569"/>
          </a:xfrm>
          <a:prstGeom prst="rect">
            <a:avLst/>
          </a:prstGeom>
        </p:spPr>
      </p:pic>
      <p:pic>
        <p:nvPicPr>
          <p:cNvPr id="7" name="2">
            <a:hlinkClick r:id="" action="ppaction://media"/>
            <a:extLst>
              <a:ext uri="{FF2B5EF4-FFF2-40B4-BE49-F238E27FC236}">
                <a16:creationId xmlns:a16="http://schemas.microsoft.com/office/drawing/2014/main" id="{0FE9568F-A8C2-48DA-9730-59A3CF06C69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6060" y="1269000"/>
            <a:ext cx="2028406" cy="45075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CDECAC-3E50-4979-A9C7-B72EF1503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6000" y="2204963"/>
            <a:ext cx="2520000" cy="25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9D2D0F-BE7D-4B23-8032-DBEFB8DE30EF}"/>
              </a:ext>
            </a:extLst>
          </p:cNvPr>
          <p:cNvSpPr txBox="1"/>
          <p:nvPr/>
        </p:nvSpPr>
        <p:spPr>
          <a:xfrm>
            <a:off x="8700264" y="4724963"/>
            <a:ext cx="1631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Telegram </a:t>
            </a:r>
            <a:r>
              <a:rPr lang="ru-RU" sz="1200" dirty="0"/>
              <a:t>Бот</a:t>
            </a:r>
          </a:p>
        </p:txBody>
      </p:sp>
    </p:spTree>
    <p:extLst>
      <p:ext uri="{BB962C8B-B14F-4D97-AF65-F5344CB8AC3E}">
        <p14:creationId xmlns:p14="http://schemas.microsoft.com/office/powerpoint/2010/main" val="23266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44E538-D00C-4F10-A5A9-F35734BB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latin typeface="+mj-lt"/>
              </a:rPr>
              <a:t>ODIN</a:t>
            </a:r>
            <a:r>
              <a:rPr lang="es-E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5EE5C0-B25D-4F4B-96C0-BA6554F7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12</a:t>
            </a:fld>
            <a:endParaRPr lang="ru-RU"/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47820761-9568-48FF-91BE-7710B661D13A}"/>
              </a:ext>
            </a:extLst>
          </p:cNvPr>
          <p:cNvSpPr txBox="1">
            <a:spLocks/>
          </p:cNvSpPr>
          <p:nvPr/>
        </p:nvSpPr>
        <p:spPr>
          <a:xfrm>
            <a:off x="838200" y="429980"/>
            <a:ext cx="10515600" cy="1105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Возможности для доработки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40798-DE90-40C1-91F7-56A002163E68}"/>
              </a:ext>
            </a:extLst>
          </p:cNvPr>
          <p:cNvSpPr txBox="1"/>
          <p:nvPr/>
        </p:nvSpPr>
        <p:spPr>
          <a:xfrm>
            <a:off x="838200" y="1396947"/>
            <a:ext cx="601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Подбор университетов в соответствии с баллами ЕГЭ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817AC7E4-4B30-4CB8-A2E5-C8E5D0B615E0}"/>
              </a:ext>
            </a:extLst>
          </p:cNvPr>
          <p:cNvSpPr/>
          <p:nvPr/>
        </p:nvSpPr>
        <p:spPr>
          <a:xfrm>
            <a:off x="1416000" y="3185825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Сайт для абитуриентов Иркутска: каталог университетов Иркутска,  специальностей, профессий. Вузопедия.Иркутск — лучший сайт для абитуриентов  Иркутска">
            <a:extLst>
              <a:ext uri="{FF2B5EF4-FFF2-40B4-BE49-F238E27FC236}">
                <a16:creationId xmlns:a16="http://schemas.microsoft.com/office/drawing/2014/main" id="{EAF478BB-62F7-4ED9-BC5A-A037837EF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8" y="3545825"/>
            <a:ext cx="858225" cy="8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1B48EF-16C8-4141-9A48-91E540F0F069}"/>
              </a:ext>
            </a:extLst>
          </p:cNvPr>
          <p:cNvSpPr txBox="1"/>
          <p:nvPr/>
        </p:nvSpPr>
        <p:spPr>
          <a:xfrm>
            <a:off x="1320263" y="4902445"/>
            <a:ext cx="1631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err="1"/>
              <a:t>Вузопедия</a:t>
            </a:r>
            <a:endParaRPr lang="ru-RU" sz="12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37702BE-C71A-4080-8027-77105FA8739E}"/>
              </a:ext>
            </a:extLst>
          </p:cNvPr>
          <p:cNvSpPr/>
          <p:nvPr/>
        </p:nvSpPr>
        <p:spPr>
          <a:xfrm>
            <a:off x="4056000" y="3185825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Табитуриент: Типичный абитуриент">
            <a:extLst>
              <a:ext uri="{FF2B5EF4-FFF2-40B4-BE49-F238E27FC236}">
                <a16:creationId xmlns:a16="http://schemas.microsoft.com/office/drawing/2014/main" id="{FE759900-1F55-4963-B4ED-9A57EA1BF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753" y="3728450"/>
            <a:ext cx="1036495" cy="4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E6BBD4-6A3F-400D-A568-3C1044AA405B}"/>
              </a:ext>
            </a:extLst>
          </p:cNvPr>
          <p:cNvSpPr txBox="1"/>
          <p:nvPr/>
        </p:nvSpPr>
        <p:spPr>
          <a:xfrm>
            <a:off x="3960263" y="4902445"/>
            <a:ext cx="1631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err="1"/>
              <a:t>Табитуриент</a:t>
            </a:r>
            <a:endParaRPr lang="ru-RU" sz="1200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C7EEB30-FBF9-4969-8953-ED5B61CF6D63}"/>
              </a:ext>
            </a:extLst>
          </p:cNvPr>
          <p:cNvSpPr/>
          <p:nvPr/>
        </p:nvSpPr>
        <p:spPr>
          <a:xfrm>
            <a:off x="6696000" y="3185825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0" name="Picture 6" descr="Поступи онлайн для абитуриентов и их родителей | Saint Petersburg">
            <a:extLst>
              <a:ext uri="{FF2B5EF4-FFF2-40B4-BE49-F238E27FC236}">
                <a16:creationId xmlns:a16="http://schemas.microsoft.com/office/drawing/2014/main" id="{38C3105B-9F76-49E2-8BE9-6BAEBE9F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044" y="3413869"/>
            <a:ext cx="990181" cy="9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F6F077E9-3A59-4DD1-AACF-44BCA03F106E}"/>
              </a:ext>
            </a:extLst>
          </p:cNvPr>
          <p:cNvGrpSpPr/>
          <p:nvPr/>
        </p:nvGrpSpPr>
        <p:grpSpPr>
          <a:xfrm>
            <a:off x="9336000" y="3185825"/>
            <a:ext cx="1440000" cy="1440000"/>
            <a:chOff x="9643512" y="2640913"/>
            <a:chExt cx="1440000" cy="1440000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3632FEEC-E819-4D83-B4ED-374361405DE1}"/>
                </a:ext>
              </a:extLst>
            </p:cNvPr>
            <p:cNvSpPr/>
            <p:nvPr/>
          </p:nvSpPr>
          <p:spPr>
            <a:xfrm>
              <a:off x="9643512" y="2640913"/>
              <a:ext cx="1440000" cy="1440000"/>
            </a:xfrm>
            <a:prstGeom prst="ellipse">
              <a:avLst/>
            </a:prstGeom>
            <a:solidFill>
              <a:srgbClr val="1D8B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32" name="Picture 8" descr="Отзывы о Учеба.ру - подготовка к ЕГЭ и ОГЭ">
              <a:extLst>
                <a:ext uri="{FF2B5EF4-FFF2-40B4-BE49-F238E27FC236}">
                  <a16:creationId xmlns:a16="http://schemas.microsoft.com/office/drawing/2014/main" id="{21315B42-7726-4448-8289-A91E590F2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3336" y="2960737"/>
              <a:ext cx="800352" cy="800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9B2331-7D14-423C-BD72-9B744ADD8F3E}"/>
              </a:ext>
            </a:extLst>
          </p:cNvPr>
          <p:cNvSpPr txBox="1"/>
          <p:nvPr/>
        </p:nvSpPr>
        <p:spPr>
          <a:xfrm>
            <a:off x="6600263" y="4891451"/>
            <a:ext cx="1631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Поступи Онлайн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0E611B-66AB-4350-9D39-DEE50DDBFE5E}"/>
              </a:ext>
            </a:extLst>
          </p:cNvPr>
          <p:cNvSpPr txBox="1"/>
          <p:nvPr/>
        </p:nvSpPr>
        <p:spPr>
          <a:xfrm>
            <a:off x="9250200" y="4891451"/>
            <a:ext cx="1631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err="1"/>
              <a:t>Учеба.ру</a:t>
            </a:r>
            <a:endParaRPr lang="ru-RU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E9A04D-53AE-40E4-A100-F35EFEA4E752}"/>
              </a:ext>
            </a:extLst>
          </p:cNvPr>
          <p:cNvSpPr txBox="1"/>
          <p:nvPr/>
        </p:nvSpPr>
        <p:spPr>
          <a:xfrm>
            <a:off x="1416000" y="2499014"/>
            <a:ext cx="93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Разработки конкурентов</a:t>
            </a:r>
          </a:p>
        </p:txBody>
      </p:sp>
    </p:spTree>
    <p:extLst>
      <p:ext uri="{BB962C8B-B14F-4D97-AF65-F5344CB8AC3E}">
        <p14:creationId xmlns:p14="http://schemas.microsoft.com/office/powerpoint/2010/main" val="35341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44E538-D00C-4F10-A5A9-F35734BB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latin typeface="+mj-lt"/>
              </a:rPr>
              <a:t>ODIN</a:t>
            </a:r>
            <a:r>
              <a:rPr lang="es-E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5EE5C0-B25D-4F4B-96C0-BA6554F7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13</a:t>
            </a:fld>
            <a:endParaRPr lang="ru-RU"/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47820761-9568-48FF-91BE-7710B661D13A}"/>
              </a:ext>
            </a:extLst>
          </p:cNvPr>
          <p:cNvSpPr txBox="1">
            <a:spLocks/>
          </p:cNvSpPr>
          <p:nvPr/>
        </p:nvSpPr>
        <p:spPr>
          <a:xfrm>
            <a:off x="838200" y="271539"/>
            <a:ext cx="10515600" cy="1105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/>
              <a:t>Наши </a:t>
            </a:r>
            <a:r>
              <a:rPr lang="ru-RU" sz="4800" dirty="0">
                <a:solidFill>
                  <a:srgbClr val="5567FF"/>
                </a:solidFill>
              </a:rPr>
              <a:t>контакты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40798-DE90-40C1-91F7-56A002163E68}"/>
              </a:ext>
            </a:extLst>
          </p:cNvPr>
          <p:cNvSpPr txBox="1"/>
          <p:nvPr/>
        </p:nvSpPr>
        <p:spPr>
          <a:xfrm>
            <a:off x="1436460" y="3008594"/>
            <a:ext cx="2918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err="1">
                <a:latin typeface="+mj-lt"/>
              </a:rPr>
              <a:t>Матиевич</a:t>
            </a:r>
            <a:r>
              <a:rPr lang="ru-RU" sz="1200" dirty="0">
                <a:latin typeface="+mj-lt"/>
              </a:rPr>
              <a:t> </a:t>
            </a:r>
            <a:r>
              <a:rPr lang="ru-RU" sz="1200" dirty="0"/>
              <a:t>Григорий</a:t>
            </a:r>
            <a:endParaRPr lang="en-US" sz="1200" dirty="0"/>
          </a:p>
          <a:p>
            <a:pPr algn="ctr"/>
            <a:endParaRPr lang="ru-RU" sz="1200" dirty="0"/>
          </a:p>
          <a:p>
            <a:pPr algn="ctr"/>
            <a:r>
              <a:rPr lang="ru-RU" sz="1200" dirty="0" err="1"/>
              <a:t>фронтенд</a:t>
            </a:r>
            <a:r>
              <a:rPr lang="ru-RU" sz="1200" dirty="0"/>
              <a:t>-разработчик</a:t>
            </a:r>
          </a:p>
          <a:p>
            <a:pPr algn="ctr"/>
            <a:r>
              <a:rPr lang="en-US" sz="1200" dirty="0">
                <a:solidFill>
                  <a:srgbClr val="5567FF"/>
                </a:solidFill>
              </a:rPr>
              <a:t>@retardednothing</a:t>
            </a:r>
            <a:endParaRPr lang="ru-RU" sz="1200" dirty="0">
              <a:solidFill>
                <a:srgbClr val="5567FF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E034361-81C8-41EC-80EA-A542295FAF98}"/>
              </a:ext>
            </a:extLst>
          </p:cNvPr>
          <p:cNvSpPr/>
          <p:nvPr/>
        </p:nvSpPr>
        <p:spPr>
          <a:xfrm>
            <a:off x="3717543" y="4028589"/>
            <a:ext cx="1332000" cy="1332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2797124-CA52-4914-A6A8-A1FA51CE57BA}"/>
              </a:ext>
            </a:extLst>
          </p:cNvPr>
          <p:cNvSpPr/>
          <p:nvPr/>
        </p:nvSpPr>
        <p:spPr>
          <a:xfrm>
            <a:off x="5447100" y="1693201"/>
            <a:ext cx="1332000" cy="1332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7CDC4E9-7A6F-4AC2-8368-D116284E0927}"/>
              </a:ext>
            </a:extLst>
          </p:cNvPr>
          <p:cNvSpPr/>
          <p:nvPr/>
        </p:nvSpPr>
        <p:spPr>
          <a:xfrm>
            <a:off x="8647500" y="1693201"/>
            <a:ext cx="1332000" cy="1332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D7A21083-40D0-41DE-8EDE-F992589C7358}"/>
              </a:ext>
            </a:extLst>
          </p:cNvPr>
          <p:cNvSpPr/>
          <p:nvPr/>
        </p:nvSpPr>
        <p:spPr>
          <a:xfrm>
            <a:off x="7072945" y="4022801"/>
            <a:ext cx="1332000" cy="1332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F7457ECC-8882-4CB3-94CC-C3F085C59A2E}"/>
              </a:ext>
            </a:extLst>
          </p:cNvPr>
          <p:cNvSpPr/>
          <p:nvPr/>
        </p:nvSpPr>
        <p:spPr>
          <a:xfrm>
            <a:off x="2246700" y="1629000"/>
            <a:ext cx="1332000" cy="1332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AE0443-06EE-4BB7-AD97-E7296412F0D1}"/>
              </a:ext>
            </a:extLst>
          </p:cNvPr>
          <p:cNvSpPr txBox="1"/>
          <p:nvPr/>
        </p:nvSpPr>
        <p:spPr>
          <a:xfrm>
            <a:off x="4836000" y="3060898"/>
            <a:ext cx="25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Шамшин </a:t>
            </a:r>
            <a:r>
              <a:rPr lang="ru-RU" sz="1200" dirty="0"/>
              <a:t>Павел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ru-RU" sz="1200" dirty="0" err="1"/>
              <a:t>фронтенд</a:t>
            </a:r>
            <a:r>
              <a:rPr lang="ru-RU" sz="1200" dirty="0"/>
              <a:t>-разработчик</a:t>
            </a:r>
          </a:p>
          <a:p>
            <a:pPr algn="ctr"/>
            <a:r>
              <a:rPr lang="en-US" sz="1200" dirty="0">
                <a:solidFill>
                  <a:srgbClr val="5567FF"/>
                </a:solidFill>
              </a:rPr>
              <a:t>@pasha_made_in_russia</a:t>
            </a:r>
            <a:endParaRPr lang="ru-RU" sz="1200" dirty="0">
              <a:solidFill>
                <a:srgbClr val="5567F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D9F3A0-5F18-4DF0-BA71-3A0C496A7FBA}"/>
              </a:ext>
            </a:extLst>
          </p:cNvPr>
          <p:cNvSpPr txBox="1"/>
          <p:nvPr/>
        </p:nvSpPr>
        <p:spPr>
          <a:xfrm>
            <a:off x="7910380" y="3030164"/>
            <a:ext cx="277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Мусин </a:t>
            </a:r>
            <a:r>
              <a:rPr lang="ru-RU" sz="1200" dirty="0"/>
              <a:t>Артем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ru-RU" sz="1200" dirty="0"/>
              <a:t>бэкенд-разработчик</a:t>
            </a:r>
          </a:p>
          <a:p>
            <a:pPr algn="ctr"/>
            <a:r>
              <a:rPr lang="en-US" sz="1200" dirty="0">
                <a:solidFill>
                  <a:srgbClr val="5567FF"/>
                </a:solidFill>
              </a:rPr>
              <a:t>@fhsidbjjd</a:t>
            </a:r>
            <a:endParaRPr lang="ru-RU" sz="1200" dirty="0">
              <a:solidFill>
                <a:srgbClr val="5567FF"/>
              </a:solidFill>
            </a:endParaRPr>
          </a:p>
          <a:p>
            <a:pPr algn="ctr"/>
            <a:endParaRPr lang="ru-RU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03E0C-CB16-42AA-BA65-564C8F24B369}"/>
              </a:ext>
            </a:extLst>
          </p:cNvPr>
          <p:cNvSpPr txBox="1"/>
          <p:nvPr/>
        </p:nvSpPr>
        <p:spPr>
          <a:xfrm>
            <a:off x="2982483" y="5451363"/>
            <a:ext cx="2802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Амбарцумян </a:t>
            </a:r>
            <a:r>
              <a:rPr lang="ru-RU" sz="1200" dirty="0"/>
              <a:t>Ашот</a:t>
            </a:r>
          </a:p>
          <a:p>
            <a:pPr algn="ctr"/>
            <a:endParaRPr lang="ru-RU" sz="1200" dirty="0"/>
          </a:p>
          <a:p>
            <a:pPr algn="ctr"/>
            <a:r>
              <a:rPr lang="ru-RU" sz="1200" dirty="0" err="1"/>
              <a:t>фронтенд</a:t>
            </a:r>
            <a:r>
              <a:rPr lang="ru-RU" sz="1200" dirty="0"/>
              <a:t>-разработчик</a:t>
            </a:r>
          </a:p>
          <a:p>
            <a:pPr algn="ctr"/>
            <a:r>
              <a:rPr lang="en-US" sz="1200" dirty="0">
                <a:solidFill>
                  <a:srgbClr val="5567FF"/>
                </a:solidFill>
              </a:rPr>
              <a:t>@Ash_lavash_mg</a:t>
            </a:r>
            <a:endParaRPr lang="ru-RU" sz="1200" dirty="0">
              <a:solidFill>
                <a:srgbClr val="5567FF"/>
              </a:solidFill>
            </a:endParaRPr>
          </a:p>
          <a:p>
            <a:pPr algn="ctr"/>
            <a:endParaRPr lang="ru-RU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FB7A70-0C08-4C96-8A8B-26D2710B9B82}"/>
              </a:ext>
            </a:extLst>
          </p:cNvPr>
          <p:cNvSpPr txBox="1"/>
          <p:nvPr/>
        </p:nvSpPr>
        <p:spPr>
          <a:xfrm>
            <a:off x="6244925" y="5451363"/>
            <a:ext cx="3054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Артунян </a:t>
            </a:r>
            <a:r>
              <a:rPr lang="ru-RU" sz="1200" dirty="0"/>
              <a:t>Карина</a:t>
            </a:r>
          </a:p>
          <a:p>
            <a:pPr algn="ctr"/>
            <a:endParaRPr lang="ru-RU" sz="1200" dirty="0"/>
          </a:p>
          <a:p>
            <a:pPr algn="ctr"/>
            <a:r>
              <a:rPr lang="ru-RU" sz="1200" dirty="0"/>
              <a:t>дизайнер</a:t>
            </a:r>
          </a:p>
          <a:p>
            <a:pPr algn="ctr"/>
            <a:r>
              <a:rPr lang="en-US" sz="1200" dirty="0">
                <a:solidFill>
                  <a:srgbClr val="5567FF"/>
                </a:solidFill>
              </a:rPr>
              <a:t>@karina_artunyan</a:t>
            </a:r>
            <a:endParaRPr lang="ru-RU" sz="1200" dirty="0">
              <a:solidFill>
                <a:srgbClr val="5567FF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B01EE13-ECAE-4004-AC34-4042DC691260}"/>
              </a:ext>
            </a:extLst>
          </p:cNvPr>
          <p:cNvSpPr/>
          <p:nvPr/>
        </p:nvSpPr>
        <p:spPr>
          <a:xfrm>
            <a:off x="12062080" y="1535103"/>
            <a:ext cx="129920" cy="1648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78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87584-8E15-4D0D-A927-0A2B5EAF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980"/>
            <a:ext cx="10515600" cy="543875"/>
          </a:xfrm>
        </p:spPr>
        <p:txBody>
          <a:bodyPr/>
          <a:lstStyle/>
          <a:p>
            <a:r>
              <a:rPr lang="ru-RU" dirty="0"/>
              <a:t>Проблематика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345096-0C74-41F4-AAD1-87E2968C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ODIN</a:t>
            </a:r>
            <a:r>
              <a:rPr lang="en-U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781B31C-394E-4AE6-8B93-EDA48F75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2</a:t>
            </a:fld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27C3E44-C133-4BFB-8799-E08CD29A86C1}"/>
              </a:ext>
            </a:extLst>
          </p:cNvPr>
          <p:cNvSpPr/>
          <p:nvPr/>
        </p:nvSpPr>
        <p:spPr>
          <a:xfrm>
            <a:off x="838200" y="1349505"/>
            <a:ext cx="4176000" cy="1260000"/>
          </a:xfrm>
          <a:prstGeom prst="roundRect">
            <a:avLst>
              <a:gd name="adj" fmla="val 12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D1D6D2-B18C-4BFE-B5E8-426E626BCED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75720" y="1481037"/>
            <a:ext cx="3977280" cy="6723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Отсутствие интуитивно понятного интерфейса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B85BCA7C-2F96-4E4C-90B5-59AAD04A9B19}"/>
              </a:ext>
            </a:extLst>
          </p:cNvPr>
          <p:cNvSpPr txBox="1">
            <a:spLocks/>
          </p:cNvSpPr>
          <p:nvPr/>
        </p:nvSpPr>
        <p:spPr>
          <a:xfrm>
            <a:off x="975720" y="1987600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bg1"/>
                </a:solidFill>
              </a:rPr>
              <a:t>Сложность в поиске и вычленении информации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B68E1E8-BF1B-4445-AEBF-13F743509529}"/>
              </a:ext>
            </a:extLst>
          </p:cNvPr>
          <p:cNvSpPr/>
          <p:nvPr/>
        </p:nvSpPr>
        <p:spPr>
          <a:xfrm>
            <a:off x="565562" y="2309729"/>
            <a:ext cx="545275" cy="545275"/>
          </a:xfrm>
          <a:prstGeom prst="ellipse">
            <a:avLst/>
          </a:prstGeom>
          <a:solidFill>
            <a:srgbClr val="5567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81E750D3-D043-4D90-8FC5-92CCCBF7EE32}"/>
              </a:ext>
            </a:extLst>
          </p:cNvPr>
          <p:cNvSpPr/>
          <p:nvPr/>
        </p:nvSpPr>
        <p:spPr>
          <a:xfrm>
            <a:off x="838200" y="2985154"/>
            <a:ext cx="4176000" cy="1163845"/>
          </a:xfrm>
          <a:prstGeom prst="roundRect">
            <a:avLst>
              <a:gd name="adj" fmla="val 122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6A029001-AA0B-46A1-B69A-A2B8F661BA88}"/>
              </a:ext>
            </a:extLst>
          </p:cNvPr>
          <p:cNvSpPr txBox="1">
            <a:spLocks/>
          </p:cNvSpPr>
          <p:nvPr/>
        </p:nvSpPr>
        <p:spPr>
          <a:xfrm>
            <a:off x="975720" y="3116687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Нет живых фото внутри и снаружи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12C350DC-961C-41FC-B300-6AB55F182124}"/>
              </a:ext>
            </a:extLst>
          </p:cNvPr>
          <p:cNvSpPr txBox="1">
            <a:spLocks/>
          </p:cNvSpPr>
          <p:nvPr/>
        </p:nvSpPr>
        <p:spPr>
          <a:xfrm>
            <a:off x="975720" y="3462117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Единственный источник фото – страницы Новостей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D01444D7-9D1D-49AE-8A78-43C1D5B14171}"/>
              </a:ext>
            </a:extLst>
          </p:cNvPr>
          <p:cNvSpPr/>
          <p:nvPr/>
        </p:nvSpPr>
        <p:spPr>
          <a:xfrm>
            <a:off x="838200" y="4536597"/>
            <a:ext cx="4176000" cy="1412403"/>
          </a:xfrm>
          <a:prstGeom prst="roundRect">
            <a:avLst>
              <a:gd name="adj" fmla="val 122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37888D3F-DAEA-4DB7-9676-88EBC1D6C568}"/>
              </a:ext>
            </a:extLst>
          </p:cNvPr>
          <p:cNvSpPr txBox="1">
            <a:spLocks/>
          </p:cNvSpPr>
          <p:nvPr/>
        </p:nvSpPr>
        <p:spPr>
          <a:xfrm>
            <a:off x="975720" y="4668130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Нет живого общения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A2861EF8-05F0-41D0-8271-548CEC7AEF74}"/>
              </a:ext>
            </a:extLst>
          </p:cNvPr>
          <p:cNvSpPr txBox="1">
            <a:spLocks/>
          </p:cNvSpPr>
          <p:nvPr/>
        </p:nvSpPr>
        <p:spPr>
          <a:xfrm>
            <a:off x="975720" y="5013560"/>
            <a:ext cx="3977280" cy="686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Нет возможности обмена опытом между студентами и абитуриентами с гарантией анонимности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1A94BE-B34A-4E12-B4C6-E3D056E22D9E}"/>
              </a:ext>
            </a:extLst>
          </p:cNvPr>
          <p:cNvSpPr txBox="1"/>
          <p:nvPr/>
        </p:nvSpPr>
        <p:spPr>
          <a:xfrm>
            <a:off x="5984399" y="2963580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Финансовый университет, страница «Наш университет»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5056514-D72A-46FF-83C0-A8C6346D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91" y="3552278"/>
            <a:ext cx="4741709" cy="21687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262464-88A2-430B-8B0E-6C8AA221C049}"/>
              </a:ext>
            </a:extLst>
          </p:cNvPr>
          <p:cNvSpPr txBox="1"/>
          <p:nvPr/>
        </p:nvSpPr>
        <p:spPr>
          <a:xfrm>
            <a:off x="5953545" y="5933738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МГУ, главная страница информации для поступающих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3646DB4-D93F-496B-8DF6-88C14DCED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91" y="529779"/>
            <a:ext cx="4710855" cy="22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1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87584-8E15-4D0D-A927-0A2B5EAF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980"/>
            <a:ext cx="10515600" cy="543875"/>
          </a:xfrm>
        </p:spPr>
        <p:txBody>
          <a:bodyPr/>
          <a:lstStyle/>
          <a:p>
            <a:r>
              <a:rPr lang="ru-RU" dirty="0"/>
              <a:t>Проблематика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345096-0C74-41F4-AAD1-87E2968C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ODIN</a:t>
            </a:r>
            <a:r>
              <a:rPr lang="en-U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781B31C-394E-4AE6-8B93-EDA48F75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3</a:t>
            </a:fld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27C3E44-C133-4BFB-8799-E08CD29A86C1}"/>
              </a:ext>
            </a:extLst>
          </p:cNvPr>
          <p:cNvSpPr/>
          <p:nvPr/>
        </p:nvSpPr>
        <p:spPr>
          <a:xfrm>
            <a:off x="838200" y="1349505"/>
            <a:ext cx="4176000" cy="1260000"/>
          </a:xfrm>
          <a:prstGeom prst="roundRect">
            <a:avLst>
              <a:gd name="adj" fmla="val 122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D1D6D2-B18C-4BFE-B5E8-426E626BCED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75720" y="1481037"/>
            <a:ext cx="3977280" cy="6723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Отсутствие интуитивно понятного интерфейса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B85BCA7C-2F96-4E4C-90B5-59AAD04A9B19}"/>
              </a:ext>
            </a:extLst>
          </p:cNvPr>
          <p:cNvSpPr txBox="1">
            <a:spLocks/>
          </p:cNvSpPr>
          <p:nvPr/>
        </p:nvSpPr>
        <p:spPr>
          <a:xfrm>
            <a:off x="975720" y="1987600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Сложность в поиске и вычленении информации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81E750D3-D043-4D90-8FC5-92CCCBF7EE32}"/>
              </a:ext>
            </a:extLst>
          </p:cNvPr>
          <p:cNvSpPr/>
          <p:nvPr/>
        </p:nvSpPr>
        <p:spPr>
          <a:xfrm>
            <a:off x="838200" y="2985154"/>
            <a:ext cx="4176000" cy="1163845"/>
          </a:xfrm>
          <a:prstGeom prst="roundRect">
            <a:avLst>
              <a:gd name="adj" fmla="val 12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6A029001-AA0B-46A1-B69A-A2B8F661BA88}"/>
              </a:ext>
            </a:extLst>
          </p:cNvPr>
          <p:cNvSpPr txBox="1">
            <a:spLocks/>
          </p:cNvSpPr>
          <p:nvPr/>
        </p:nvSpPr>
        <p:spPr>
          <a:xfrm>
            <a:off x="975720" y="3116687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Нет живых фото внутри и снаружи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12C350DC-961C-41FC-B300-6AB55F182124}"/>
              </a:ext>
            </a:extLst>
          </p:cNvPr>
          <p:cNvSpPr txBox="1">
            <a:spLocks/>
          </p:cNvSpPr>
          <p:nvPr/>
        </p:nvSpPr>
        <p:spPr>
          <a:xfrm>
            <a:off x="975720" y="3462117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bg1"/>
                </a:solidFill>
              </a:rPr>
              <a:t>Единственный источник фото – страницы Новостей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D01444D7-9D1D-49AE-8A78-43C1D5B14171}"/>
              </a:ext>
            </a:extLst>
          </p:cNvPr>
          <p:cNvSpPr/>
          <p:nvPr/>
        </p:nvSpPr>
        <p:spPr>
          <a:xfrm>
            <a:off x="838200" y="4536597"/>
            <a:ext cx="4176000" cy="1412403"/>
          </a:xfrm>
          <a:prstGeom prst="roundRect">
            <a:avLst>
              <a:gd name="adj" fmla="val 122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37888D3F-DAEA-4DB7-9676-88EBC1D6C568}"/>
              </a:ext>
            </a:extLst>
          </p:cNvPr>
          <p:cNvSpPr txBox="1">
            <a:spLocks/>
          </p:cNvSpPr>
          <p:nvPr/>
        </p:nvSpPr>
        <p:spPr>
          <a:xfrm>
            <a:off x="975720" y="4668130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Нет живого общения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A2861EF8-05F0-41D0-8271-548CEC7AEF74}"/>
              </a:ext>
            </a:extLst>
          </p:cNvPr>
          <p:cNvSpPr txBox="1">
            <a:spLocks/>
          </p:cNvSpPr>
          <p:nvPr/>
        </p:nvSpPr>
        <p:spPr>
          <a:xfrm>
            <a:off x="975720" y="5013560"/>
            <a:ext cx="3977280" cy="686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Нет возможности обмена опытом между студентами и абитуриентами с гарантией анонимности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B68E1E8-BF1B-4445-AEBF-13F743509529}"/>
              </a:ext>
            </a:extLst>
          </p:cNvPr>
          <p:cNvSpPr/>
          <p:nvPr/>
        </p:nvSpPr>
        <p:spPr>
          <a:xfrm>
            <a:off x="565562" y="3856609"/>
            <a:ext cx="545275" cy="545275"/>
          </a:xfrm>
          <a:prstGeom prst="ellipse">
            <a:avLst/>
          </a:prstGeom>
          <a:solidFill>
            <a:srgbClr val="5567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304EAC-91FB-4AFD-B382-451C441AF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23" y="2348017"/>
            <a:ext cx="5744877" cy="2320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51607E-97C8-4E6A-9171-1AF4781D6A35}"/>
              </a:ext>
            </a:extLst>
          </p:cNvPr>
          <p:cNvSpPr txBox="1"/>
          <p:nvPr/>
        </p:nvSpPr>
        <p:spPr>
          <a:xfrm>
            <a:off x="5608668" y="4807594"/>
            <a:ext cx="574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МГУ, страница «Новости»</a:t>
            </a:r>
          </a:p>
        </p:txBody>
      </p:sp>
    </p:spTree>
    <p:extLst>
      <p:ext uri="{BB962C8B-B14F-4D97-AF65-F5344CB8AC3E}">
        <p14:creationId xmlns:p14="http://schemas.microsoft.com/office/powerpoint/2010/main" val="32270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087584-8E15-4D0D-A927-0A2B5EAF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980"/>
            <a:ext cx="10515600" cy="543875"/>
          </a:xfrm>
        </p:spPr>
        <p:txBody>
          <a:bodyPr/>
          <a:lstStyle/>
          <a:p>
            <a:r>
              <a:rPr lang="ru-RU" dirty="0"/>
              <a:t>Проблематика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345096-0C74-41F4-AAD1-87E2968C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ODIN</a:t>
            </a:r>
            <a:r>
              <a:rPr lang="en-U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781B31C-394E-4AE6-8B93-EDA48F75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4</a:t>
            </a:fld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27C3E44-C133-4BFB-8799-E08CD29A86C1}"/>
              </a:ext>
            </a:extLst>
          </p:cNvPr>
          <p:cNvSpPr/>
          <p:nvPr/>
        </p:nvSpPr>
        <p:spPr>
          <a:xfrm>
            <a:off x="838200" y="1349505"/>
            <a:ext cx="4176000" cy="1260000"/>
          </a:xfrm>
          <a:prstGeom prst="roundRect">
            <a:avLst>
              <a:gd name="adj" fmla="val 122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D1D6D2-B18C-4BFE-B5E8-426E626BCED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75720" y="1481037"/>
            <a:ext cx="3977280" cy="6723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Отсутствие интуитивно понятного интерфейса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B85BCA7C-2F96-4E4C-90B5-59AAD04A9B19}"/>
              </a:ext>
            </a:extLst>
          </p:cNvPr>
          <p:cNvSpPr txBox="1">
            <a:spLocks/>
          </p:cNvSpPr>
          <p:nvPr/>
        </p:nvSpPr>
        <p:spPr>
          <a:xfrm>
            <a:off x="975720" y="1987600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Сложность в поиске и вычленении информации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81E750D3-D043-4D90-8FC5-92CCCBF7EE32}"/>
              </a:ext>
            </a:extLst>
          </p:cNvPr>
          <p:cNvSpPr/>
          <p:nvPr/>
        </p:nvSpPr>
        <p:spPr>
          <a:xfrm>
            <a:off x="838200" y="2985154"/>
            <a:ext cx="4176000" cy="1163845"/>
          </a:xfrm>
          <a:prstGeom prst="roundRect">
            <a:avLst>
              <a:gd name="adj" fmla="val 122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6A029001-AA0B-46A1-B69A-A2B8F661BA88}"/>
              </a:ext>
            </a:extLst>
          </p:cNvPr>
          <p:cNvSpPr txBox="1">
            <a:spLocks/>
          </p:cNvSpPr>
          <p:nvPr/>
        </p:nvSpPr>
        <p:spPr>
          <a:xfrm>
            <a:off x="975720" y="3116687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Нет живых фото внутри и снаружи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12C350DC-961C-41FC-B300-6AB55F182124}"/>
              </a:ext>
            </a:extLst>
          </p:cNvPr>
          <p:cNvSpPr txBox="1">
            <a:spLocks/>
          </p:cNvSpPr>
          <p:nvPr/>
        </p:nvSpPr>
        <p:spPr>
          <a:xfrm>
            <a:off x="975720" y="3462117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Единственный источник фото – страницы Новостей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D01444D7-9D1D-49AE-8A78-43C1D5B14171}"/>
              </a:ext>
            </a:extLst>
          </p:cNvPr>
          <p:cNvSpPr/>
          <p:nvPr/>
        </p:nvSpPr>
        <p:spPr>
          <a:xfrm>
            <a:off x="838200" y="4536597"/>
            <a:ext cx="4176000" cy="1412403"/>
          </a:xfrm>
          <a:prstGeom prst="roundRect">
            <a:avLst>
              <a:gd name="adj" fmla="val 12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37888D3F-DAEA-4DB7-9676-88EBC1D6C568}"/>
              </a:ext>
            </a:extLst>
          </p:cNvPr>
          <p:cNvSpPr txBox="1">
            <a:spLocks/>
          </p:cNvSpPr>
          <p:nvPr/>
        </p:nvSpPr>
        <p:spPr>
          <a:xfrm>
            <a:off x="975720" y="4668130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Нет живого общения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A2861EF8-05F0-41D0-8271-548CEC7AEF74}"/>
              </a:ext>
            </a:extLst>
          </p:cNvPr>
          <p:cNvSpPr txBox="1">
            <a:spLocks/>
          </p:cNvSpPr>
          <p:nvPr/>
        </p:nvSpPr>
        <p:spPr>
          <a:xfrm>
            <a:off x="975720" y="5013560"/>
            <a:ext cx="3977280" cy="686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>
                <a:solidFill>
                  <a:schemeClr val="bg1"/>
                </a:solidFill>
              </a:rPr>
              <a:t>Абитуриент может только связаться с приемной комиссией или воспользоваться рубрикой «Часто задаваемые вопросы»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B68E1E8-BF1B-4445-AEBF-13F743509529}"/>
              </a:ext>
            </a:extLst>
          </p:cNvPr>
          <p:cNvSpPr/>
          <p:nvPr/>
        </p:nvSpPr>
        <p:spPr>
          <a:xfrm>
            <a:off x="565562" y="5685873"/>
            <a:ext cx="545275" cy="545275"/>
          </a:xfrm>
          <a:prstGeom prst="ellipse">
            <a:avLst/>
          </a:prstGeom>
          <a:solidFill>
            <a:srgbClr val="5567F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51607E-97C8-4E6A-9171-1AF4781D6A35}"/>
              </a:ext>
            </a:extLst>
          </p:cNvPr>
          <p:cNvSpPr txBox="1"/>
          <p:nvPr/>
        </p:nvSpPr>
        <p:spPr>
          <a:xfrm>
            <a:off x="6096000" y="3152001"/>
            <a:ext cx="531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МГУ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81BCA16-8625-4A4D-BBA0-68917050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132" y="765741"/>
            <a:ext cx="5467737" cy="224213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4AD5405-121B-4C2D-9807-3D37D383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76" y="3713890"/>
            <a:ext cx="5406413" cy="21954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F4CFA9-4088-4E7B-BCD9-7F3E80878A14}"/>
              </a:ext>
            </a:extLst>
          </p:cNvPr>
          <p:cNvSpPr txBox="1"/>
          <p:nvPr/>
        </p:nvSpPr>
        <p:spPr>
          <a:xfrm>
            <a:off x="6088035" y="5998799"/>
            <a:ext cx="531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МГТУ им. Баумана</a:t>
            </a:r>
          </a:p>
        </p:txBody>
      </p:sp>
    </p:spTree>
    <p:extLst>
      <p:ext uri="{BB962C8B-B14F-4D97-AF65-F5344CB8AC3E}">
        <p14:creationId xmlns:p14="http://schemas.microsoft.com/office/powerpoint/2010/main" val="25669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F425B7D2-ACEA-4DCD-8D62-78A474B7E1C5}"/>
              </a:ext>
            </a:extLst>
          </p:cNvPr>
          <p:cNvSpPr/>
          <p:nvPr/>
        </p:nvSpPr>
        <p:spPr>
          <a:xfrm>
            <a:off x="1728103" y="4687823"/>
            <a:ext cx="4491360" cy="853791"/>
          </a:xfrm>
          <a:prstGeom prst="roundRect">
            <a:avLst/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541805F7-03B3-4376-848B-EC7C891B8F50}"/>
              </a:ext>
            </a:extLst>
          </p:cNvPr>
          <p:cNvSpPr/>
          <p:nvPr/>
        </p:nvSpPr>
        <p:spPr>
          <a:xfrm>
            <a:off x="6969863" y="4687822"/>
            <a:ext cx="4491360" cy="853791"/>
          </a:xfrm>
          <a:prstGeom prst="roundRect">
            <a:avLst/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CA597EEF-63CB-42E7-A351-D1A04E70246C}"/>
              </a:ext>
            </a:extLst>
          </p:cNvPr>
          <p:cNvSpPr/>
          <p:nvPr/>
        </p:nvSpPr>
        <p:spPr>
          <a:xfrm>
            <a:off x="1728103" y="3038581"/>
            <a:ext cx="4491360" cy="1357479"/>
          </a:xfrm>
          <a:prstGeom prst="roundRect">
            <a:avLst/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EF205EB0-EC41-4DFD-96CA-F5E3CE909A61}"/>
              </a:ext>
            </a:extLst>
          </p:cNvPr>
          <p:cNvSpPr/>
          <p:nvPr/>
        </p:nvSpPr>
        <p:spPr>
          <a:xfrm>
            <a:off x="6969863" y="3038581"/>
            <a:ext cx="4491360" cy="1357479"/>
          </a:xfrm>
          <a:prstGeom prst="roundRect">
            <a:avLst/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345096-0C74-41F4-AAD1-87E2968C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lang="en-US" dirty="0">
                <a:latin typeface="+mj-lt"/>
              </a:rPr>
              <a:t>ODIN</a:t>
            </a:r>
            <a:r>
              <a:rPr lang="en-U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781B31C-394E-4AE6-8B93-EDA48F75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5</a:t>
            </a:fld>
            <a:endParaRPr lang="ru-RU"/>
          </a:p>
        </p:txBody>
      </p:sp>
      <p:pic>
        <p:nvPicPr>
          <p:cNvPr id="1026" name="Picture 2" descr="MyPrepod">
            <a:extLst>
              <a:ext uri="{FF2B5EF4-FFF2-40B4-BE49-F238E27FC236}">
                <a16:creationId xmlns:a16="http://schemas.microsoft.com/office/drawing/2014/main" id="{356F88B7-D857-4534-9FD8-8E2EA219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080" y="1894663"/>
            <a:ext cx="2243325" cy="68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A833C0E-A768-421A-96ED-E388BB73B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00" y="2035210"/>
            <a:ext cx="2267092" cy="408077"/>
          </a:xfrm>
          <a:prstGeom prst="rect">
            <a:avLst/>
          </a:prstGeom>
        </p:spPr>
      </p:pic>
      <p:sp>
        <p:nvSpPr>
          <p:cNvPr id="30" name="Объект 2">
            <a:extLst>
              <a:ext uri="{FF2B5EF4-FFF2-40B4-BE49-F238E27FC236}">
                <a16:creationId xmlns:a16="http://schemas.microsoft.com/office/drawing/2014/main" id="{44783B04-EFD5-4257-9C55-41D38DBE31B6}"/>
              </a:ext>
            </a:extLst>
          </p:cNvPr>
          <p:cNvSpPr txBox="1">
            <a:spLocks/>
          </p:cNvSpPr>
          <p:nvPr/>
        </p:nvSpPr>
        <p:spPr>
          <a:xfrm>
            <a:off x="1818592" y="3401322"/>
            <a:ext cx="3977280" cy="729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/>
              <a:t>Гарантированная анонимность;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/>
              <a:t>Отсутствие цензуры;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/>
              <a:t>Фильтрация по всем университетам России</a:t>
            </a: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0E3771FB-DEAB-4F89-A4DC-F77815061A45}"/>
              </a:ext>
            </a:extLst>
          </p:cNvPr>
          <p:cNvSpPr txBox="1">
            <a:spLocks/>
          </p:cNvSpPr>
          <p:nvPr/>
        </p:nvSpPr>
        <p:spPr>
          <a:xfrm>
            <a:off x="7081578" y="3247485"/>
            <a:ext cx="4262010" cy="112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/>
              <a:t>Категории авторов отзывов;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/>
              <a:t>Отсутствие цензуры;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/>
              <a:t>Фильтрация по всем университетам России;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/>
              <a:t>Категория «Вопросы-Ответы» в формате живого общения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200" dirty="0"/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4107E781-5AC1-4870-814D-9553BFFC6F5A}"/>
              </a:ext>
            </a:extLst>
          </p:cNvPr>
          <p:cNvSpPr txBox="1">
            <a:spLocks/>
          </p:cNvSpPr>
          <p:nvPr/>
        </p:nvSpPr>
        <p:spPr>
          <a:xfrm>
            <a:off x="1818592" y="4869000"/>
            <a:ext cx="3977280" cy="729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/>
              <a:t>Сайт посвящен только оценке преподавателей</a:t>
            </a:r>
          </a:p>
        </p:txBody>
      </p:sp>
      <p:sp>
        <p:nvSpPr>
          <p:cNvPr id="38" name="Объект 2">
            <a:extLst>
              <a:ext uri="{FF2B5EF4-FFF2-40B4-BE49-F238E27FC236}">
                <a16:creationId xmlns:a16="http://schemas.microsoft.com/office/drawing/2014/main" id="{08A44067-E30B-4261-B043-66E8F0BE38D8}"/>
              </a:ext>
            </a:extLst>
          </p:cNvPr>
          <p:cNvSpPr txBox="1">
            <a:spLocks/>
          </p:cNvSpPr>
          <p:nvPr/>
        </p:nvSpPr>
        <p:spPr>
          <a:xfrm>
            <a:off x="7081578" y="4869000"/>
            <a:ext cx="3977280" cy="729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dirty="0"/>
              <a:t>Нет фотографий вуза, интерактивной экскурсии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04F2D77-5D07-45F7-AF73-542DA9FB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12" y="3597581"/>
            <a:ext cx="427764" cy="427764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A3D9F748-7D26-42F5-8A85-D9BD97880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2" y="4855281"/>
            <a:ext cx="427764" cy="427764"/>
          </a:xfrm>
          <a:prstGeom prst="rect">
            <a:avLst/>
          </a:prstGeom>
        </p:spPr>
      </p:pic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AB73783E-1947-4F7A-838E-7FEFE8A069C7}"/>
              </a:ext>
            </a:extLst>
          </p:cNvPr>
          <p:cNvSpPr txBox="1">
            <a:spLocks/>
          </p:cNvSpPr>
          <p:nvPr/>
        </p:nvSpPr>
        <p:spPr>
          <a:xfrm>
            <a:off x="838200" y="429980"/>
            <a:ext cx="10515600" cy="5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Нынешние решения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345096-0C74-41F4-AAD1-87E2968C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lang="en-US" dirty="0">
                <a:latin typeface="+mj-lt"/>
              </a:rPr>
              <a:t>ODIN</a:t>
            </a:r>
            <a:r>
              <a:rPr lang="en-U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781B31C-394E-4AE6-8B93-EDA48F75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6</a:t>
            </a:fld>
            <a:endParaRPr lang="ru-RU"/>
          </a:p>
        </p:txBody>
      </p:sp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AB73783E-1947-4F7A-838E-7FEFE8A069C7}"/>
              </a:ext>
            </a:extLst>
          </p:cNvPr>
          <p:cNvSpPr txBox="1">
            <a:spLocks/>
          </p:cNvSpPr>
          <p:nvPr/>
        </p:nvSpPr>
        <p:spPr>
          <a:xfrm>
            <a:off x="838200" y="429980"/>
            <a:ext cx="10515600" cy="5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5567FF"/>
                </a:solidFill>
              </a:rPr>
              <a:t>Наше</a:t>
            </a:r>
            <a:r>
              <a:rPr lang="ru-RU" dirty="0"/>
              <a:t> решение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CAEE16D-C22E-4E25-B646-1294F579434D}"/>
              </a:ext>
            </a:extLst>
          </p:cNvPr>
          <p:cNvSpPr/>
          <p:nvPr/>
        </p:nvSpPr>
        <p:spPr>
          <a:xfrm>
            <a:off x="838200" y="1523667"/>
            <a:ext cx="4537800" cy="918869"/>
          </a:xfrm>
          <a:prstGeom prst="roundRect">
            <a:avLst>
              <a:gd name="adj" fmla="val 12288"/>
            </a:avLst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E1D97642-04F0-4112-AF4E-71315D5BDA6D}"/>
              </a:ext>
            </a:extLst>
          </p:cNvPr>
          <p:cNvSpPr txBox="1">
            <a:spLocks/>
          </p:cNvSpPr>
          <p:nvPr/>
        </p:nvSpPr>
        <p:spPr>
          <a:xfrm>
            <a:off x="975720" y="1655200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+mj-lt"/>
              </a:rPr>
              <a:t>Монолитные </a:t>
            </a:r>
            <a:r>
              <a:rPr lang="ru-RU" sz="1400" dirty="0" err="1">
                <a:latin typeface="+mj-lt"/>
              </a:rPr>
              <a:t>фронтенд</a:t>
            </a:r>
            <a:r>
              <a:rPr lang="ru-RU" sz="1400" dirty="0">
                <a:latin typeface="+mj-lt"/>
              </a:rPr>
              <a:t> и бэкенд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F2272108-BCDA-48C3-96E0-A29AF4F3ACBA}"/>
              </a:ext>
            </a:extLst>
          </p:cNvPr>
          <p:cNvSpPr txBox="1">
            <a:spLocks/>
          </p:cNvSpPr>
          <p:nvPr/>
        </p:nvSpPr>
        <p:spPr>
          <a:xfrm>
            <a:off x="975720" y="1989272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/>
              <a:t>Упрощает коммуникацию и разработку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3B72D0F-8133-40A2-B2FE-D91C716E2BD0}"/>
              </a:ext>
            </a:extLst>
          </p:cNvPr>
          <p:cNvSpPr/>
          <p:nvPr/>
        </p:nvSpPr>
        <p:spPr>
          <a:xfrm>
            <a:off x="5736000" y="1523667"/>
            <a:ext cx="4680000" cy="918869"/>
          </a:xfrm>
          <a:prstGeom prst="roundRect">
            <a:avLst>
              <a:gd name="adj" fmla="val 12288"/>
            </a:avLst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EC61FC8C-87D1-4D37-A5BE-8B1432022E36}"/>
              </a:ext>
            </a:extLst>
          </p:cNvPr>
          <p:cNvSpPr txBox="1">
            <a:spLocks/>
          </p:cNvSpPr>
          <p:nvPr/>
        </p:nvSpPr>
        <p:spPr>
          <a:xfrm>
            <a:off x="5873520" y="1655200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+mj-lt"/>
              </a:rPr>
              <a:t>Современный дизайн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D534C8CF-5BB0-467D-9B3F-4EF8C628A375}"/>
              </a:ext>
            </a:extLst>
          </p:cNvPr>
          <p:cNvSpPr txBox="1">
            <a:spLocks/>
          </p:cNvSpPr>
          <p:nvPr/>
        </p:nvSpPr>
        <p:spPr>
          <a:xfrm>
            <a:off x="5873520" y="1989272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200" dirty="0"/>
              <a:t>Дружелюбный пользовательский интерфейс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A2F33F80-1E68-4593-8BC5-ED98B82D6B52}"/>
              </a:ext>
            </a:extLst>
          </p:cNvPr>
          <p:cNvSpPr/>
          <p:nvPr/>
        </p:nvSpPr>
        <p:spPr>
          <a:xfrm>
            <a:off x="838200" y="2960583"/>
            <a:ext cx="4537800" cy="1080000"/>
          </a:xfrm>
          <a:prstGeom prst="roundRect">
            <a:avLst>
              <a:gd name="adj" fmla="val 12288"/>
            </a:avLst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2183EA98-99DD-42F4-9FB6-FF945BFF9583}"/>
              </a:ext>
            </a:extLst>
          </p:cNvPr>
          <p:cNvSpPr txBox="1">
            <a:spLocks/>
          </p:cNvSpPr>
          <p:nvPr/>
        </p:nvSpPr>
        <p:spPr>
          <a:xfrm>
            <a:off x="975720" y="3092117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+mj-lt"/>
              </a:rPr>
              <a:t>Адаптивная разработка</a:t>
            </a:r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1BF75B35-C70E-40FB-A66E-E4801B59A852}"/>
              </a:ext>
            </a:extLst>
          </p:cNvPr>
          <p:cNvSpPr txBox="1">
            <a:spLocks/>
          </p:cNvSpPr>
          <p:nvPr/>
        </p:nvSpPr>
        <p:spPr>
          <a:xfrm>
            <a:off x="975720" y="3426189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200" dirty="0"/>
              <a:t>Веб-приложение отображается на разных типах устройств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0E26ED56-B520-4CB0-AB6B-BAA17702B46B}"/>
              </a:ext>
            </a:extLst>
          </p:cNvPr>
          <p:cNvSpPr/>
          <p:nvPr/>
        </p:nvSpPr>
        <p:spPr>
          <a:xfrm>
            <a:off x="5736000" y="2960583"/>
            <a:ext cx="4680000" cy="1080000"/>
          </a:xfrm>
          <a:prstGeom prst="roundRect">
            <a:avLst>
              <a:gd name="adj" fmla="val 12288"/>
            </a:avLst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BEE9EF85-5C36-4535-A954-83802CE0CA72}"/>
              </a:ext>
            </a:extLst>
          </p:cNvPr>
          <p:cNvSpPr txBox="1">
            <a:spLocks/>
          </p:cNvSpPr>
          <p:nvPr/>
        </p:nvSpPr>
        <p:spPr>
          <a:xfrm>
            <a:off x="5873520" y="3092117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+mj-lt"/>
              </a:rPr>
              <a:t>Разные типы пользователей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82F586F9-592B-4B5B-821B-DA8F2E30B5D0}"/>
              </a:ext>
            </a:extLst>
          </p:cNvPr>
          <p:cNvSpPr txBox="1">
            <a:spLocks/>
          </p:cNvSpPr>
          <p:nvPr/>
        </p:nvSpPr>
        <p:spPr>
          <a:xfrm>
            <a:off x="5873520" y="3426189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200" dirty="0"/>
              <a:t>В соответствии с типом пользователя разные функциональные возможности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8FB3100D-1B10-4597-B128-16D2E5395D16}"/>
              </a:ext>
            </a:extLst>
          </p:cNvPr>
          <p:cNvSpPr/>
          <p:nvPr/>
        </p:nvSpPr>
        <p:spPr>
          <a:xfrm>
            <a:off x="838200" y="4550330"/>
            <a:ext cx="4537800" cy="1080000"/>
          </a:xfrm>
          <a:prstGeom prst="roundRect">
            <a:avLst>
              <a:gd name="adj" fmla="val 12288"/>
            </a:avLst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бъект 2">
            <a:extLst>
              <a:ext uri="{FF2B5EF4-FFF2-40B4-BE49-F238E27FC236}">
                <a16:creationId xmlns:a16="http://schemas.microsoft.com/office/drawing/2014/main" id="{37678175-BF3E-4DCB-9A21-A883775F3A1F}"/>
              </a:ext>
            </a:extLst>
          </p:cNvPr>
          <p:cNvSpPr txBox="1">
            <a:spLocks/>
          </p:cNvSpPr>
          <p:nvPr/>
        </p:nvSpPr>
        <p:spPr>
          <a:xfrm>
            <a:off x="975720" y="4681864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+mj-lt"/>
              </a:rPr>
              <a:t>Панель администратора</a:t>
            </a:r>
          </a:p>
        </p:txBody>
      </p:sp>
      <p:sp>
        <p:nvSpPr>
          <p:cNvPr id="49" name="Объект 2">
            <a:extLst>
              <a:ext uri="{FF2B5EF4-FFF2-40B4-BE49-F238E27FC236}">
                <a16:creationId xmlns:a16="http://schemas.microsoft.com/office/drawing/2014/main" id="{4AFCC875-0F0A-4350-848F-3F27CD369128}"/>
              </a:ext>
            </a:extLst>
          </p:cNvPr>
          <p:cNvSpPr txBox="1">
            <a:spLocks/>
          </p:cNvSpPr>
          <p:nvPr/>
        </p:nvSpPr>
        <p:spPr>
          <a:xfrm>
            <a:off x="975720" y="5015936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200" dirty="0"/>
              <a:t>Администрирование для представителей ВУЗов со статистикой </a:t>
            </a: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D4604F6B-0D41-49CD-9A8E-40EAB55C2782}"/>
              </a:ext>
            </a:extLst>
          </p:cNvPr>
          <p:cNvSpPr/>
          <p:nvPr/>
        </p:nvSpPr>
        <p:spPr>
          <a:xfrm>
            <a:off x="5736000" y="4550330"/>
            <a:ext cx="4680000" cy="1080000"/>
          </a:xfrm>
          <a:prstGeom prst="roundRect">
            <a:avLst>
              <a:gd name="adj" fmla="val 12288"/>
            </a:avLst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F813C884-F661-4C50-9181-379219A1E8E0}"/>
              </a:ext>
            </a:extLst>
          </p:cNvPr>
          <p:cNvSpPr txBox="1">
            <a:spLocks/>
          </p:cNvSpPr>
          <p:nvPr/>
        </p:nvSpPr>
        <p:spPr>
          <a:xfrm>
            <a:off x="5873520" y="4681864"/>
            <a:ext cx="3977280" cy="67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+mj-lt"/>
              </a:rPr>
              <a:t>Интеграция с </a:t>
            </a:r>
            <a:r>
              <a:rPr lang="en-US" sz="1400" dirty="0">
                <a:latin typeface="+mj-lt"/>
              </a:rPr>
              <a:t>Telegram </a:t>
            </a:r>
            <a:r>
              <a:rPr lang="ru-RU" sz="1400" dirty="0">
                <a:latin typeface="+mj-lt"/>
              </a:rPr>
              <a:t>ботом</a:t>
            </a:r>
          </a:p>
        </p:txBody>
      </p:sp>
      <p:sp>
        <p:nvSpPr>
          <p:cNvPr id="52" name="Объект 2">
            <a:extLst>
              <a:ext uri="{FF2B5EF4-FFF2-40B4-BE49-F238E27FC236}">
                <a16:creationId xmlns:a16="http://schemas.microsoft.com/office/drawing/2014/main" id="{A27485BA-2602-42BD-B82E-835A7044D3E4}"/>
              </a:ext>
            </a:extLst>
          </p:cNvPr>
          <p:cNvSpPr txBox="1">
            <a:spLocks/>
          </p:cNvSpPr>
          <p:nvPr/>
        </p:nvSpPr>
        <p:spPr>
          <a:xfrm>
            <a:off x="5873520" y="5015936"/>
            <a:ext cx="3977280" cy="4419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1200" dirty="0"/>
              <a:t>Живое общение в привычном популярном мессенджере, который гарантирует анонимность</a:t>
            </a:r>
          </a:p>
        </p:txBody>
      </p:sp>
    </p:spTree>
    <p:extLst>
      <p:ext uri="{BB962C8B-B14F-4D97-AF65-F5344CB8AC3E}">
        <p14:creationId xmlns:p14="http://schemas.microsoft.com/office/powerpoint/2010/main" val="30036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44E538-D00C-4F10-A5A9-F35734BB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latin typeface="+mj-lt"/>
              </a:rPr>
              <a:t>ODIN</a:t>
            </a:r>
            <a:r>
              <a:rPr lang="es-E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5EE5C0-B25D-4F4B-96C0-BA6554F7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7</a:t>
            </a:fld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1461E3B-DF0A-42D3-8BDC-91F6B9B6B9AB}"/>
              </a:ext>
            </a:extLst>
          </p:cNvPr>
          <p:cNvSpPr/>
          <p:nvPr/>
        </p:nvSpPr>
        <p:spPr>
          <a:xfrm>
            <a:off x="1011083" y="2147153"/>
            <a:ext cx="938912" cy="93891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E2416E6-D689-43C5-91AC-ADC8EAC84CD9}"/>
              </a:ext>
            </a:extLst>
          </p:cNvPr>
          <p:cNvSpPr/>
          <p:nvPr/>
        </p:nvSpPr>
        <p:spPr>
          <a:xfrm>
            <a:off x="2344640" y="2147153"/>
            <a:ext cx="938912" cy="938912"/>
          </a:xfrm>
          <a:prstGeom prst="ellipse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4" name="Picture 6" descr="C# | Викии Вики | Fandom">
            <a:extLst>
              <a:ext uri="{FF2B5EF4-FFF2-40B4-BE49-F238E27FC236}">
                <a16:creationId xmlns:a16="http://schemas.microsoft.com/office/drawing/2014/main" id="{B57FF465-ACA3-4F6A-B15D-B7ED0A81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35" y="4185934"/>
            <a:ext cx="1020043" cy="102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ML — Википедия">
            <a:extLst>
              <a:ext uri="{FF2B5EF4-FFF2-40B4-BE49-F238E27FC236}">
                <a16:creationId xmlns:a16="http://schemas.microsoft.com/office/drawing/2014/main" id="{0DD21781-5BFE-4B41-A8F0-9EDDB8809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4"/>
          <a:stretch/>
        </p:blipFill>
        <p:spPr bwMode="auto">
          <a:xfrm>
            <a:off x="2208638" y="4258402"/>
            <a:ext cx="1195808" cy="9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SS — Википедия">
            <a:extLst>
              <a:ext uri="{FF2B5EF4-FFF2-40B4-BE49-F238E27FC236}">
                <a16:creationId xmlns:a16="http://schemas.microsoft.com/office/drawing/2014/main" id="{7AD69B08-F61A-413C-A13C-236D664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36" y="4247707"/>
            <a:ext cx="974536" cy="9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vaScript Logo : valor, histria, png, vector">
            <a:extLst>
              <a:ext uri="{FF2B5EF4-FFF2-40B4-BE49-F238E27FC236}">
                <a16:creationId xmlns:a16="http://schemas.microsoft.com/office/drawing/2014/main" id="{760B80F2-E290-4A8A-86CC-231A46F98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6" t="18504" r="20034"/>
          <a:stretch/>
        </p:blipFill>
        <p:spPr bwMode="auto">
          <a:xfrm>
            <a:off x="3607881" y="4253055"/>
            <a:ext cx="1163656" cy="9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3F2C83B-1BE7-4894-A497-37ED5C499E4C}"/>
              </a:ext>
            </a:extLst>
          </p:cNvPr>
          <p:cNvCxnSpPr>
            <a:cxnSpLocks/>
          </p:cNvCxnSpPr>
          <p:nvPr/>
        </p:nvCxnSpPr>
        <p:spPr>
          <a:xfrm>
            <a:off x="1056000" y="3636000"/>
            <a:ext cx="612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B303D76-8739-4CB5-B195-BA6D78A3AA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3358" y="2003927"/>
            <a:ext cx="2755486" cy="27554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48E25C-2E86-4B63-BF54-2DB140CC0623}"/>
              </a:ext>
            </a:extLst>
          </p:cNvPr>
          <p:cNvSpPr txBox="1"/>
          <p:nvPr/>
        </p:nvSpPr>
        <p:spPr>
          <a:xfrm>
            <a:off x="6951101" y="4759413"/>
            <a:ext cx="54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Домен веб-приложения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47820761-9568-48FF-91BE-7710B661D13A}"/>
              </a:ext>
            </a:extLst>
          </p:cNvPr>
          <p:cNvSpPr txBox="1">
            <a:spLocks/>
          </p:cNvSpPr>
          <p:nvPr/>
        </p:nvSpPr>
        <p:spPr>
          <a:xfrm>
            <a:off x="838200" y="429980"/>
            <a:ext cx="10515600" cy="5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Стек технологий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593D00E-70B8-4A0F-A21A-074B5A6E19CD}"/>
              </a:ext>
            </a:extLst>
          </p:cNvPr>
          <p:cNvSpPr/>
          <p:nvPr/>
        </p:nvSpPr>
        <p:spPr>
          <a:xfrm>
            <a:off x="3676517" y="2144146"/>
            <a:ext cx="938912" cy="938912"/>
          </a:xfrm>
          <a:prstGeom prst="ellipse">
            <a:avLst/>
          </a:prstGeom>
          <a:solidFill>
            <a:schemeClr val="bg1"/>
          </a:solidFill>
          <a:ln>
            <a:solidFill>
              <a:srgbClr val="556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2" name="Picture 14" descr="Pengertian SQLite dan Cara Instalasi SQLite di Windows dan Linux -  agussuratna.net">
            <a:extLst>
              <a:ext uri="{FF2B5EF4-FFF2-40B4-BE49-F238E27FC236}">
                <a16:creationId xmlns:a16="http://schemas.microsoft.com/office/drawing/2014/main" id="{AAD41BEC-8BA8-4C8F-9905-26CF1CAE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84" y="2452174"/>
            <a:ext cx="681379" cy="32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ython (programming language) - Wikipedia">
            <a:extLst>
              <a:ext uri="{FF2B5EF4-FFF2-40B4-BE49-F238E27FC236}">
                <a16:creationId xmlns:a16="http://schemas.microsoft.com/office/drawing/2014/main" id="{113FF548-0A3E-4794-B0F1-A2160521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80" y="4273094"/>
            <a:ext cx="888000" cy="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49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44E538-D00C-4F10-A5A9-F35734BB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latin typeface="+mj-lt"/>
              </a:rPr>
              <a:t>ODIN</a:t>
            </a:r>
            <a:r>
              <a:rPr lang="es-E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5EE5C0-B25D-4F4B-96C0-BA6554F7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CD84F0D-333C-4385-B59E-23F2EF7559C4}"/>
              </a:ext>
            </a:extLst>
          </p:cNvPr>
          <p:cNvSpPr txBox="1">
            <a:spLocks/>
          </p:cNvSpPr>
          <p:nvPr/>
        </p:nvSpPr>
        <p:spPr>
          <a:xfrm>
            <a:off x="838200" y="429980"/>
            <a:ext cx="10515600" cy="5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Личный кабинет</a:t>
            </a:r>
          </a:p>
        </p:txBody>
      </p:sp>
      <p:pic>
        <p:nvPicPr>
          <p:cNvPr id="8" name="авторизация">
            <a:hlinkClick r:id="" action="ppaction://media"/>
            <a:extLst>
              <a:ext uri="{FF2B5EF4-FFF2-40B4-BE49-F238E27FC236}">
                <a16:creationId xmlns:a16="http://schemas.microsoft.com/office/drawing/2014/main" id="{FF85A225-279D-420C-9EC3-0F890AAA5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6000" y="1145102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44E538-D00C-4F10-A5A9-F35734BB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latin typeface="+mj-lt"/>
              </a:rPr>
              <a:t>ODIN</a:t>
            </a:r>
            <a:r>
              <a:rPr lang="es-ES" dirty="0"/>
              <a:t> </a:t>
            </a:r>
            <a:r>
              <a:rPr lang="ru-RU" dirty="0"/>
              <a:t>Университеты России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5EE5C0-B25D-4F4B-96C0-BA6554F7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C53B-415E-4A68-8ADC-5BDC7DFA98A2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CD84F0D-333C-4385-B59E-23F2EF7559C4}"/>
              </a:ext>
            </a:extLst>
          </p:cNvPr>
          <p:cNvSpPr txBox="1">
            <a:spLocks/>
          </p:cNvSpPr>
          <p:nvPr/>
        </p:nvSpPr>
        <p:spPr>
          <a:xfrm>
            <a:off x="838200" y="429980"/>
            <a:ext cx="10515600" cy="5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ontserrat ExtraBold" panose="000009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Панель управления для ВУЗов</a:t>
            </a:r>
          </a:p>
        </p:txBody>
      </p:sp>
      <p:pic>
        <p:nvPicPr>
          <p:cNvPr id="6" name="админка">
            <a:hlinkClick r:id="" action="ppaction://media"/>
            <a:extLst>
              <a:ext uri="{FF2B5EF4-FFF2-40B4-BE49-F238E27FC236}">
                <a16:creationId xmlns:a16="http://schemas.microsoft.com/office/drawing/2014/main" id="{9B524131-6D4C-434F-9181-DC5B230709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6000" y="1145102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2">
      <a:dk1>
        <a:srgbClr val="0C0C0C"/>
      </a:dk1>
      <a:lt1>
        <a:sysClr val="window" lastClr="FFFFFF"/>
      </a:lt1>
      <a:dk2>
        <a:srgbClr val="5567FF"/>
      </a:dk2>
      <a:lt2>
        <a:srgbClr val="EAEDF2"/>
      </a:lt2>
      <a:accent1>
        <a:srgbClr val="5567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383</Words>
  <Application>Microsoft Office PowerPoint</Application>
  <PresentationFormat>Широкоэкранный</PresentationFormat>
  <Paragraphs>113</Paragraphs>
  <Slides>13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Calibri</vt:lpstr>
      <vt:lpstr>Montserrat</vt:lpstr>
      <vt:lpstr>Montserrat Bold</vt:lpstr>
      <vt:lpstr>Arial</vt:lpstr>
      <vt:lpstr>Montserrat ExtraBold</vt:lpstr>
      <vt:lpstr>Тема Office</vt:lpstr>
      <vt:lpstr>ODIN&amp; MGIMO</vt:lpstr>
      <vt:lpstr>Проблематика</vt:lpstr>
      <vt:lpstr>Проблематика</vt:lpstr>
      <vt:lpstr>Проблематика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Карина Артунян</dc:creator>
  <cp:lastModifiedBy>Карина Артунян</cp:lastModifiedBy>
  <cp:revision>49</cp:revision>
  <dcterms:created xsi:type="dcterms:W3CDTF">2024-04-21T10:02:28Z</dcterms:created>
  <dcterms:modified xsi:type="dcterms:W3CDTF">2024-04-21T18:43:53Z</dcterms:modified>
</cp:coreProperties>
</file>